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56" r:id="rId3"/>
    <p:sldId id="282" r:id="rId4"/>
    <p:sldId id="261" r:id="rId5"/>
    <p:sldId id="279" r:id="rId6"/>
    <p:sldId id="257" r:id="rId7"/>
    <p:sldId id="258" r:id="rId8"/>
    <p:sldId id="259" r:id="rId9"/>
    <p:sldId id="262" r:id="rId10"/>
    <p:sldId id="263" r:id="rId11"/>
    <p:sldId id="269" r:id="rId12"/>
    <p:sldId id="276" r:id="rId13"/>
    <p:sldId id="284" r:id="rId14"/>
    <p:sldId id="277" r:id="rId15"/>
    <p:sldId id="278" r:id="rId16"/>
    <p:sldId id="283" r:id="rId17"/>
    <p:sldId id="280" r:id="rId18"/>
    <p:sldId id="275" r:id="rId19"/>
    <p:sldId id="281" r:id="rId20"/>
    <p:sldId id="27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23AA2-8A4A-43DD-A607-5AF7425A8B6D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29D08-8B8C-4C61-A1E1-01923F91D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D417-9ED3-4F12-880D-5FDC5D45D4E7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045E6-E9F7-4730-B84B-1EBA4ABFC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DC26F-CBD1-4200-B151-2861F2DB2923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0A13-6453-4265-98F5-D08FA1CE0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2AB4-F1F8-40EA-B5CA-A6C65173CB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A580-2C3A-43BD-A5A9-404CE8D67C1C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4BA00-2F3D-4403-9E52-EFEAF7737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75FEF-42F5-40F5-9406-B379C73030BA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5B372-B556-4C5D-A087-FD8CF7A8E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CE5C-0258-4624-AEA6-842640A7E9C3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FD632-60D7-4C89-BA96-9B02C1F72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9DA90-8EA5-4B06-98BF-BD8F456D4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44A20-6A47-449C-896F-1F57ED88F16D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C4A7-4652-439F-8EA9-5AC4FD3E003E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994-F1B1-4153-AAC9-A1DB24B80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6E7D0-1162-41C3-9F25-6330545A082C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F78E6-D9A8-4743-AE50-F75C504D7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4A977-980C-408B-812F-BB16AC7B9FC2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7E15-9F4C-4193-9BC9-F162A5A35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C24D-87EF-48A4-A80F-37781990E7DF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B54E-9D53-4FD6-954A-C0512E0BE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AAAF8F-72AC-4091-951B-5FB1B8A0CCC6}" type="datetimeFigureOut">
              <a:rPr lang="en-US"/>
              <a:pPr>
                <a:defRPr/>
              </a:pPr>
              <a:t>2/25/2019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C40D96-9CF0-41AC-A6AF-00C1BC0A1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4" r:id="rId3"/>
    <p:sldLayoutId id="2147483731" r:id="rId4"/>
    <p:sldLayoutId id="2147483735" r:id="rId5"/>
    <p:sldLayoutId id="2147483730" r:id="rId6"/>
    <p:sldLayoutId id="2147483729" r:id="rId7"/>
    <p:sldLayoutId id="2147483736" r:id="rId8"/>
    <p:sldLayoutId id="2147483737" r:id="rId9"/>
    <p:sldLayoutId id="2147483728" r:id="rId10"/>
    <p:sldLayoutId id="2147483727" r:id="rId11"/>
    <p:sldLayoutId id="2147483738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4384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smtClean="0"/>
              <a:t>Академия родологии</a:t>
            </a:r>
          </a:p>
          <a:p>
            <a:pPr algn="ctr">
              <a:buFont typeface="Wingdings 2" pitchFamily="18" charset="2"/>
              <a:buNone/>
            </a:pPr>
            <a:r>
              <a:rPr lang="ru-RU" i="1" smtClean="0"/>
              <a:t>Преподаватели родологии:</a:t>
            </a:r>
            <a:br>
              <a:rPr lang="ru-RU" i="1" smtClean="0"/>
            </a:br>
            <a:r>
              <a:rPr lang="ru-RU" smtClean="0"/>
              <a:t>Докучаева Лариса Николаевна</a:t>
            </a:r>
            <a:br>
              <a:rPr lang="ru-RU" smtClean="0"/>
            </a:br>
            <a:r>
              <a:rPr lang="ru-RU" smtClean="0"/>
              <a:t>Звездина Ольга Николаевна</a:t>
            </a:r>
            <a:br>
              <a:rPr lang="ru-RU" smtClean="0"/>
            </a:br>
            <a:r>
              <a:rPr lang="ru-RU" smtClean="0"/>
              <a:t>Вандышева Ирина Александровна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686800" cy="1905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smtClean="0">
                <a:solidFill>
                  <a:schemeClr val="bg2">
                    <a:lumMod val="10000"/>
                  </a:schemeClr>
                </a:solidFill>
              </a:rPr>
              <a:t>Родовое наследие семьи </a:t>
            </a:r>
            <a:br>
              <a:rPr lang="ru-RU" sz="540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5400" smtClean="0">
                <a:solidFill>
                  <a:schemeClr val="bg2">
                    <a:lumMod val="10000"/>
                  </a:schemeClr>
                </a:solidFill>
              </a:rPr>
              <a:t>и родовая культура</a:t>
            </a:r>
            <a:endParaRPr lang="ru-RU" sz="54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4340" name="Picture 2" descr="ÐÐ°ÑÑÐ¸Ð½ÐºÐ¸ Ð¿Ð¾ Ð·Ð°Ð¿ÑÐ¾ÑÑ ÑÐ¾Ð½Ð´ Ð¿ÑÐµÐ·Ð¸Ð´ÐµÐ½ÑÑÐºÐ¸Ñ Ð³ÑÐ°Ð½ÑÐ¾Ð² Ð»Ð¾Ð³Ð¾ÑÐ¸Ð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"/>
            <a:ext cx="609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609600" y="15240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onstantia" pitchFamily="18" charset="0"/>
              </a:rPr>
              <a:t>Проект «МИР – Моя История рода»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>
            <a:spLocks noGrp="1"/>
          </p:cNvSpPr>
          <p:nvPr>
            <p:ph idx="1"/>
          </p:nvPr>
        </p:nvSpPr>
        <p:spPr>
          <a:xfrm>
            <a:off x="357188" y="1295400"/>
            <a:ext cx="8558212" cy="2133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Геном человека состоит из 23 пар хромосом (в сумме 46):  половина  от папы и половина от мамы ,</a:t>
            </a:r>
            <a:br>
              <a:rPr lang="ru-RU" smtClean="0"/>
            </a:br>
            <a:r>
              <a:rPr lang="ru-RU" smtClean="0"/>
              <a:t>наследуя генетическую информацию от Рода папы и Рода мамы.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Генетический код</a:t>
            </a: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3555" name="Picture 4" descr="C:\Users\Ирина\Pictures\родология в Контакте\278-690x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786063"/>
            <a:ext cx="51720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048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/>
              <a:t>Без труда не вытащить рыбку из пруда.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/>
              <a:t>Ученье - свет, а </a:t>
            </a:r>
            <a:r>
              <a:rPr lang="ru-RU" sz="3200" dirty="0" err="1" smtClean="0"/>
              <a:t>неученье</a:t>
            </a:r>
            <a:r>
              <a:rPr lang="ru-RU" sz="3200" dirty="0" smtClean="0"/>
              <a:t> - тьма.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/>
              <a:t>Сделал дело - гуляй смело.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/>
              <a:t>Что посеешь, то пожнешь.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/>
              <a:t>На Бога надейся, а сам не плошай.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32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/>
              <a:t>И другие в вашем Роду ………………………..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Послание Рода</a:t>
            </a: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19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50000"/>
                  </a:schemeClr>
                </a:solidFill>
              </a:rPr>
              <a:t>Изучаем прошлое, </a:t>
            </a:r>
            <a:br>
              <a:rPr lang="ru-RU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mtClean="0">
                <a:solidFill>
                  <a:schemeClr val="tx1">
                    <a:lumMod val="50000"/>
                  </a:schemeClr>
                </a:solidFill>
              </a:rPr>
              <a:t>чтобы уверенно шагать в будущее</a:t>
            </a:r>
            <a:endParaRPr lang="ru-RU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66675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Новая страница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76225"/>
            <a:ext cx="8286750" cy="62420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75"/>
            <a:ext cx="8229600" cy="4543425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Духовная сила Рода:</a:t>
            </a:r>
            <a:br>
              <a:rPr lang="ru-RU" dirty="0" smtClean="0"/>
            </a:br>
            <a:r>
              <a:rPr lang="ru-RU" dirty="0" smtClean="0"/>
              <a:t>- вера, молитвы, доброта….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Социальная сила Рода:</a:t>
            </a:r>
            <a:br>
              <a:rPr lang="ru-RU" dirty="0" smtClean="0"/>
            </a:br>
            <a:r>
              <a:rPr lang="ru-RU" dirty="0" smtClean="0"/>
              <a:t>- профессии,</a:t>
            </a:r>
            <a:br>
              <a:rPr lang="ru-RU" dirty="0" smtClean="0"/>
            </a:br>
            <a:r>
              <a:rPr lang="ru-RU" dirty="0" smtClean="0"/>
              <a:t>- навыки, умения,</a:t>
            </a:r>
            <a:br>
              <a:rPr lang="ru-RU" dirty="0" smtClean="0"/>
            </a:br>
            <a:r>
              <a:rPr lang="ru-RU" dirty="0" smtClean="0"/>
              <a:t>- достижения…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Эмоциональная сила Рода:</a:t>
            </a:r>
            <a:br>
              <a:rPr lang="ru-RU" dirty="0" smtClean="0"/>
            </a:br>
            <a:r>
              <a:rPr lang="ru-RU" dirty="0" smtClean="0"/>
              <a:t>- позитивное отношение к жизни,</a:t>
            </a:r>
            <a:br>
              <a:rPr lang="ru-RU" dirty="0" smtClean="0"/>
            </a:br>
            <a:r>
              <a:rPr lang="ru-RU" dirty="0" smtClean="0"/>
              <a:t>- семейные традиции,</a:t>
            </a:r>
            <a:br>
              <a:rPr lang="ru-RU" dirty="0" smtClean="0"/>
            </a:br>
            <a:r>
              <a:rPr lang="ru-RU" dirty="0" smtClean="0"/>
              <a:t>- умение радоваться, веселиться…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Физическая сила Рода:</a:t>
            </a:r>
            <a:br>
              <a:rPr lang="ru-RU" dirty="0" smtClean="0"/>
            </a:br>
            <a:r>
              <a:rPr lang="ru-RU" dirty="0" smtClean="0"/>
              <a:t>- сильные, </a:t>
            </a:r>
            <a:br>
              <a:rPr lang="ru-RU" dirty="0" smtClean="0"/>
            </a:br>
            <a:r>
              <a:rPr lang="ru-RU" dirty="0" smtClean="0"/>
              <a:t>- долгожители;</a:t>
            </a:r>
            <a:br>
              <a:rPr lang="ru-RU" dirty="0" smtClean="0"/>
            </a:br>
            <a:r>
              <a:rPr lang="ru-RU" dirty="0" smtClean="0"/>
              <a:t>- выносливые…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50000"/>
                  </a:schemeClr>
                </a:solidFill>
              </a:rPr>
              <a:t>Сила Рода. Ресурсы Рода.</a:t>
            </a:r>
            <a:br>
              <a:rPr lang="ru-RU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3600" i="1" smtClean="0">
                <a:solidFill>
                  <a:schemeClr val="tx1">
                    <a:lumMod val="50000"/>
                  </a:schemeClr>
                </a:solidFill>
              </a:rPr>
              <a:t>(практическое задание)</a:t>
            </a:r>
            <a:br>
              <a:rPr lang="ru-RU" sz="3600" i="1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z="3600" smtClean="0">
                <a:solidFill>
                  <a:schemeClr val="tx1">
                    <a:lumMod val="50000"/>
                  </a:schemeClr>
                </a:solidFill>
              </a:rPr>
              <a:t>В чем сила вашего Рода?</a:t>
            </a:r>
            <a:endParaRPr lang="ru-RU" sz="360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4" descr="Генограмма МИР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309688"/>
            <a:ext cx="8382000" cy="50149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50000"/>
                  </a:schemeClr>
                </a:solidFill>
              </a:rPr>
              <a:t>Родовое древо. Ресурсы моего Рода.</a:t>
            </a:r>
            <a:endParaRPr lang="ru-RU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Имена;</a:t>
            </a:r>
          </a:p>
          <a:p>
            <a:r>
              <a:rPr lang="ru-RU" smtClean="0"/>
              <a:t>Профессии;</a:t>
            </a:r>
          </a:p>
          <a:p>
            <a:r>
              <a:rPr lang="ru-RU" smtClean="0"/>
              <a:t>Черты  характера;</a:t>
            </a:r>
          </a:p>
          <a:p>
            <a:r>
              <a:rPr lang="ru-RU" smtClean="0"/>
              <a:t>Внешнее сходство;</a:t>
            </a:r>
          </a:p>
          <a:p>
            <a:r>
              <a:rPr lang="ru-RU" smtClean="0"/>
              <a:t>Другое……..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50000"/>
                  </a:schemeClr>
                </a:solidFill>
              </a:rPr>
              <a:t>Что повторяется в Роду?</a:t>
            </a:r>
            <a:endParaRPr lang="ru-RU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9699" name="Рисунок 3" descr="Рисунок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1357313"/>
            <a:ext cx="320198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Рисунок 4" descr="Рисунок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3857625"/>
            <a:ext cx="1928813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5" descr="0aaf5981738a0d8480b0fbcd80f213a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4214813"/>
            <a:ext cx="314325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405437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/>
              <a:t>Врач</a:t>
            </a:r>
            <a:r>
              <a:rPr lang="ru-RU" dirty="0" smtClean="0"/>
              <a:t> –</a:t>
            </a:r>
            <a:r>
              <a:rPr lang="ru-RU" i="1" dirty="0" smtClean="0"/>
              <a:t>уверенность, прямота, сопереживание, готовность помочь, выдержка...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/>
              <a:t>Токарь</a:t>
            </a:r>
            <a:r>
              <a:rPr lang="ru-RU" dirty="0" smtClean="0"/>
              <a:t> – </a:t>
            </a:r>
            <a:r>
              <a:rPr lang="ru-RU" i="1" dirty="0" smtClean="0"/>
              <a:t>быстрая реакция, острое зрение, выносливость, аккуратность, техническое мышление, пространственное воображение…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/>
              <a:t>Агроном </a:t>
            </a:r>
            <a:r>
              <a:rPr lang="ru-RU" dirty="0" smtClean="0"/>
              <a:t>– </a:t>
            </a:r>
            <a:r>
              <a:rPr lang="ru-RU" i="1" dirty="0" smtClean="0"/>
              <a:t>наблюдательность, организатор, легкий на подъем, принятие нестандартных решений, управление производством…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200" dirty="0" smtClean="0"/>
              <a:t>Учитель</a:t>
            </a:r>
            <a:r>
              <a:rPr lang="ru-RU" dirty="0" smtClean="0"/>
              <a:t> – </a:t>
            </a:r>
            <a:r>
              <a:rPr lang="ru-RU" i="1" dirty="0" smtClean="0"/>
              <a:t>организатор, умение выступать перед аудиторией, убеждать, принимать решение,  тактичность, четко излагать свои мысли….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300" dirty="0" smtClean="0"/>
              <a:t>Другие в вашем Роду…..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dirty="0" smtClean="0"/>
              <a:t>Современные профессии: </a:t>
            </a:r>
            <a:r>
              <a:rPr lang="ru-RU" dirty="0" smtClean="0"/>
              <a:t>программист, менеджер, дизайнер, «</a:t>
            </a:r>
            <a:r>
              <a:rPr lang="ru-RU" dirty="0" err="1" smtClean="0"/>
              <a:t>айтишники</a:t>
            </a:r>
            <a:r>
              <a:rPr lang="ru-RU" dirty="0" smtClean="0"/>
              <a:t>»……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>
                <a:solidFill>
                  <a:schemeClr val="tx1">
                    <a:lumMod val="50000"/>
                  </a:schemeClr>
                </a:solidFill>
              </a:rPr>
            </a:br>
            <a:r>
              <a:rPr lang="ru-RU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smtClean="0">
                <a:solidFill>
                  <a:schemeClr val="tx1">
                    <a:lumMod val="50000"/>
                  </a:schemeClr>
                </a:solidFill>
              </a:rPr>
              <a:t>Профессиональные качества</a:t>
            </a:r>
            <a:br>
              <a:rPr lang="ru-RU" smtClean="0">
                <a:solidFill>
                  <a:schemeClr val="tx1">
                    <a:lumMod val="50000"/>
                  </a:schemeClr>
                </a:solidFill>
              </a:rPr>
            </a:br>
            <a:endParaRPr lang="ru-RU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3" descr="DSCF45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219200"/>
            <a:ext cx="3810000" cy="5080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Семейные традиции</a:t>
            </a: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1747" name="Рисунок 5" descr="semeini-obe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066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6" descr="2015-05-07_09252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886200"/>
            <a:ext cx="3810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altLang="ru-RU" sz="3200" smtClean="0"/>
          </a:p>
        </p:txBody>
      </p:sp>
      <p:pic>
        <p:nvPicPr>
          <p:cNvPr id="3277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57188"/>
            <a:ext cx="825817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28600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Зачем знать историю своего Рода?</a:t>
            </a: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362" name="Picture 3" descr="C:\Users\Ирина\Pictures\родология в Контакте\1354737137-0397976-www.nevsepic.com.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9175" y="1752600"/>
            <a:ext cx="51276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457200" y="1524000"/>
            <a:ext cx="3505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Constantia" pitchFamily="18" charset="0"/>
              </a:rPr>
              <a:t> </a:t>
            </a:r>
            <a:r>
              <a:rPr lang="ru-RU" sz="2400" i="1">
                <a:latin typeface="Constantia" pitchFamily="18" charset="0"/>
              </a:rPr>
              <a:t>-При чем здесь они (предки) ?</a:t>
            </a:r>
            <a:br>
              <a:rPr lang="ru-RU" sz="2400" i="1">
                <a:latin typeface="Constantia" pitchFamily="18" charset="0"/>
              </a:rPr>
            </a:br>
            <a:r>
              <a:rPr lang="ru-RU" sz="2400" i="1">
                <a:latin typeface="Constantia" pitchFamily="18" charset="0"/>
              </a:rPr>
              <a:t>-Я буду жить , как захочу !</a:t>
            </a:r>
            <a:br>
              <a:rPr lang="ru-RU" sz="2400" i="1">
                <a:latin typeface="Constantia" pitchFamily="18" charset="0"/>
              </a:rPr>
            </a:br>
            <a:r>
              <a:rPr lang="ru-RU" sz="2400" i="1">
                <a:latin typeface="Constantia" pitchFamily="18" charset="0"/>
              </a:rPr>
              <a:t>-Я смогу стать,  кем захочу!</a:t>
            </a:r>
            <a:br>
              <a:rPr lang="ru-RU" sz="2400" i="1">
                <a:latin typeface="Constantia" pitchFamily="18" charset="0"/>
              </a:rPr>
            </a:br>
            <a:r>
              <a:rPr lang="ru-RU" sz="2400" i="1">
                <a:latin typeface="Constantia" pitchFamily="18" charset="0"/>
              </a:rPr>
              <a:t>-Я сам делаю свою жизнь !</a:t>
            </a:r>
            <a:br>
              <a:rPr lang="ru-RU" sz="2400" i="1">
                <a:latin typeface="Constantia" pitchFamily="18" charset="0"/>
              </a:rPr>
            </a:br>
            <a:r>
              <a:rPr lang="ru-RU" sz="2400" i="1">
                <a:latin typeface="Constantia" pitchFamily="18" charset="0"/>
              </a:rPr>
              <a:t>-Это у них не получилось, а у меня получится !</a:t>
            </a:r>
            <a:br>
              <a:rPr lang="ru-RU" sz="2400" i="1">
                <a:latin typeface="Constantia" pitchFamily="18" charset="0"/>
              </a:rPr>
            </a:br>
            <a:r>
              <a:rPr lang="ru-RU" sz="2400" i="1">
                <a:latin typeface="Constantia" pitchFamily="18" charset="0"/>
              </a:rPr>
              <a:t>-Почему это со мной происходит?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2786063"/>
            <a:ext cx="8229600" cy="2438400"/>
          </a:xfrm>
        </p:spPr>
        <p:txBody>
          <a:bodyPr>
            <a:normAutofit fontScale="925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i="1" dirty="0" smtClean="0"/>
              <a:t>Проект «МИР – Моя История Рода»</a:t>
            </a:r>
            <a:br>
              <a:rPr lang="ru-RU" sz="3600" b="1" i="1" dirty="0" smtClean="0"/>
            </a:br>
            <a:r>
              <a:rPr lang="ru-RU" sz="3600" b="1" i="1" dirty="0" smtClean="0"/>
              <a:t>реализуется при поддержке</a:t>
            </a:r>
            <a:br>
              <a:rPr lang="ru-RU" sz="3600" b="1" i="1" dirty="0" smtClean="0"/>
            </a:br>
            <a:r>
              <a:rPr lang="ru-RU" sz="3600" b="1" i="1" dirty="0" smtClean="0"/>
              <a:t>Фонда президентских грантов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93358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5300" smtClean="0">
                <a:solidFill>
                  <a:schemeClr val="bg2">
                    <a:lumMod val="10000"/>
                  </a:schemeClr>
                </a:solidFill>
              </a:rPr>
              <a:t>С благодарностью к предкам!</a:t>
            </a:r>
            <a:br>
              <a:rPr lang="ru-RU" sz="530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5300" smtClean="0">
                <a:solidFill>
                  <a:schemeClr val="bg2">
                    <a:lumMod val="10000"/>
                  </a:schemeClr>
                </a:solidFill>
              </a:rPr>
              <a:t>Благополучия вашим Родам!</a:t>
            </a:r>
            <a:endParaRPr lang="ru-RU" sz="530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3795" name="Picture 2" descr="ÐÐ°ÑÑÐ¸Ð½ÐºÐ¸ Ð¿Ð¾ Ð·Ð°Ð¿ÑÐ¾ÑÑ ÑÐ¾Ð½Ð´ Ð¿ÑÐµÐ·Ð¸Ð´ÐµÐ½ÑÑÐºÐ¸Ñ Ð³ÑÐ°Ð½ÑÐ¾Ð² Ð»Ð¾Ð³Ð¾ÑÐ¸Ð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5294313"/>
            <a:ext cx="3090863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285728"/>
            <a:ext cx="8458200" cy="808057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Генеалогия</a:t>
            </a: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42938" y="1000125"/>
            <a:ext cx="77152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onstantia" pitchFamily="18" charset="0"/>
              </a:rPr>
              <a:t>Родство </a:t>
            </a:r>
            <a:r>
              <a:rPr lang="ru-RU" sz="2800">
                <a:latin typeface="Constantia" pitchFamily="18" charset="0"/>
              </a:rPr>
              <a:t>– связь членов семьи мужского и женского пола, происходящих от одного общего родоначальника</a:t>
            </a:r>
            <a:r>
              <a:rPr lang="ru-RU" sz="3600">
                <a:latin typeface="Constantia" pitchFamily="18" charset="0"/>
              </a:rPr>
              <a:t>.</a:t>
            </a:r>
          </a:p>
        </p:txBody>
      </p:sp>
      <p:pic>
        <p:nvPicPr>
          <p:cNvPr id="16387" name="Рисунок 3" descr="754b83e86aabf1ec78a4f8fd858a36e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571750"/>
            <a:ext cx="5429250" cy="394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 </a:t>
            </a:r>
            <a:r>
              <a:rPr lang="ru-RU" b="1" smtClean="0"/>
              <a:t>Родология</a:t>
            </a:r>
            <a:r>
              <a:rPr lang="ru-RU" smtClean="0"/>
              <a:t> – изучает законы развития Рода.</a:t>
            </a:r>
            <a:br>
              <a:rPr lang="ru-RU" smtClean="0"/>
            </a:br>
            <a:r>
              <a:rPr lang="ru-RU" smtClean="0"/>
              <a:t>  </a:t>
            </a:r>
            <a:r>
              <a:rPr lang="ru-RU" b="1" smtClean="0"/>
              <a:t>Род </a:t>
            </a:r>
            <a:r>
              <a:rPr lang="ru-RU" smtClean="0"/>
              <a:t>– многопоколенная группа людей, связанная между собой кровными узами, наследственной памятью и устойчивыми стереотипами поведения.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 </a:t>
            </a:r>
            <a:r>
              <a:rPr lang="ru-RU" err="1" smtClean="0">
                <a:solidFill>
                  <a:schemeClr val="bg2">
                    <a:lumMod val="10000"/>
                  </a:schemeClr>
                </a:solidFill>
              </a:rPr>
              <a:t>Родология</a:t>
            </a: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7411" name="Рисунок 5" descr="МИР - Моя История Род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000375"/>
            <a:ext cx="80010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8600" y="304800"/>
            <a:ext cx="8915400" cy="841375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Для чего изучают историю своей семьи?</a:t>
            </a:r>
            <a:endParaRPr lang="ru-RU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8434" name="Содержимое 2"/>
          <p:cNvSpPr txBox="1">
            <a:spLocks/>
          </p:cNvSpPr>
          <p:nvPr/>
        </p:nvSpPr>
        <p:spPr bwMode="auto">
          <a:xfrm>
            <a:off x="457200" y="12954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600">
                <a:latin typeface="Constantia" pitchFamily="18" charset="0"/>
              </a:rPr>
              <a:t>  - узнать происхождение фамилии;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600">
                <a:latin typeface="Constantia" pitchFamily="18" charset="0"/>
              </a:rPr>
              <a:t>  - узнать где и как жили, чем занимались предки;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600">
                <a:latin typeface="Constantia" pitchFamily="18" charset="0"/>
              </a:rPr>
              <a:t>  - отыскать дальних родственников;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600">
                <a:latin typeface="Constantia" pitchFamily="18" charset="0"/>
              </a:rPr>
              <a:t>  - узнать о предрасположенности к заболеваниям и предотвратить их;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600">
                <a:latin typeface="Constantia" pitchFamily="18" charset="0"/>
              </a:rPr>
              <a:t>  - узнать ресурсы Рода;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600">
                <a:latin typeface="Constantia" pitchFamily="18" charset="0"/>
              </a:rPr>
              <a:t>  - восстановить и продолжить семейные традиции;</a:t>
            </a: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600">
                <a:latin typeface="Constantia" pitchFamily="18" charset="0"/>
              </a:rPr>
              <a:t>  - передать информацию о предках потомкам</a:t>
            </a:r>
            <a:r>
              <a:rPr lang="en-US" sz="2600">
                <a:latin typeface="Constantia" pitchFamily="18" charset="0"/>
              </a:rPr>
              <a:t>;</a:t>
            </a:r>
            <a:endParaRPr lang="ru-RU" sz="2600">
              <a:latin typeface="Constantia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None/>
            </a:pPr>
            <a:r>
              <a:rPr lang="ru-RU" sz="2600">
                <a:latin typeface="Constantia" pitchFamily="18" charset="0"/>
              </a:rPr>
              <a:t>  - что-то другое………..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2438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smtClean="0"/>
              <a:t>- Знание истории своего Рода, родословной;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- Понимание законов развития своего Рода;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- Осознание собственных индивидуальных особенностей сквозь призму законов развития Рода;</a:t>
            </a:r>
          </a:p>
          <a:p>
            <a:pPr>
              <a:buFont typeface="Wingdings 2" pitchFamily="18" charset="2"/>
              <a:buNone/>
            </a:pPr>
            <a:endParaRPr lang="ru-RU" i="1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Родовая культура семьи это:</a:t>
            </a: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9459" name="Picture 2" descr="http://ae-fs.ru/attachments/Image/UCleVejHqL0.jpg?13753530003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6700" y="2971800"/>
            <a:ext cx="4684713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381000" y="2743200"/>
            <a:ext cx="373380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i="1">
                <a:latin typeface="Constantia" pitchFamily="18" charset="0"/>
              </a:rPr>
              <a:t>- Использование законов развития Рода для эффективного развития;</a:t>
            </a:r>
          </a:p>
          <a:p>
            <a:r>
              <a:rPr lang="ru-RU" sz="2600" i="1">
                <a:latin typeface="Constantia" pitchFamily="18" charset="0"/>
              </a:rPr>
              <a:t>- Сохранение и передача потомкам родословной и знаний о законах развития своего 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577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000" smtClean="0"/>
              <a:t>   </a:t>
            </a:r>
            <a:r>
              <a:rPr lang="ru-RU" sz="2800" smtClean="0"/>
              <a:t>- Внешние признаки:</a:t>
            </a:r>
            <a:br>
              <a:rPr lang="ru-RU" sz="2800" smtClean="0"/>
            </a:br>
            <a:r>
              <a:rPr lang="ru-RU" sz="2800" smtClean="0"/>
              <a:t>       цвет глаз, волос, кожи….</a:t>
            </a:r>
            <a:br>
              <a:rPr lang="ru-RU" sz="2800" smtClean="0"/>
            </a:br>
            <a:r>
              <a:rPr lang="ru-RU" sz="2800" smtClean="0"/>
              <a:t>       мимику, строение тела</a:t>
            </a:r>
            <a:br>
              <a:rPr lang="ru-RU" sz="2800" smtClean="0"/>
            </a:br>
            <a:r>
              <a:rPr lang="ru-RU" sz="2800" smtClean="0"/>
              <a:t>- Способность передвигаться</a:t>
            </a:r>
            <a:br>
              <a:rPr lang="ru-RU" sz="2800" smtClean="0"/>
            </a:br>
            <a:r>
              <a:rPr lang="ru-RU" sz="2800" smtClean="0"/>
              <a:t>- Способность утолять голод</a:t>
            </a:r>
            <a:br>
              <a:rPr lang="ru-RU" sz="2800" smtClean="0"/>
            </a:br>
            <a:r>
              <a:rPr lang="ru-RU" sz="2800" smtClean="0"/>
              <a:t>- Способность мыслить</a:t>
            </a:r>
            <a:br>
              <a:rPr lang="ru-RU" sz="2800" smtClean="0"/>
            </a:br>
            <a:r>
              <a:rPr lang="ru-RU" sz="2800" smtClean="0"/>
              <a:t>- Склонность к заболеваниям</a:t>
            </a:r>
            <a:br>
              <a:rPr lang="ru-RU" sz="2800" smtClean="0"/>
            </a:br>
            <a:r>
              <a:rPr lang="ru-RU" sz="2800" smtClean="0"/>
              <a:t>- </a:t>
            </a:r>
            <a:r>
              <a:rPr lang="ru-RU" sz="2800" b="1" smtClean="0"/>
              <a:t>Особенности характера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  <a:p>
            <a:pPr>
              <a:buFont typeface="Wingdings 2" pitchFamily="18" charset="2"/>
              <a:buNone/>
            </a:pPr>
            <a:r>
              <a:rPr lang="ru-RU" sz="3000" i="1" smtClean="0"/>
              <a:t>Это мы знаем из курса биологии средней школы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Что мы наследуем от наших родителей?</a:t>
            </a: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483" name="Picture 4" descr="C:\Users\Ирина\Pictures\Академия родологии\деды и вну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2143125"/>
            <a:ext cx="3429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791200"/>
          </a:xfrm>
        </p:spPr>
        <p:txBody>
          <a:bodyPr/>
          <a:lstStyle/>
          <a:p>
            <a:r>
              <a:rPr lang="ru-RU" sz="2800" b="1" smtClean="0"/>
              <a:t>   «Наследуется всё!»</a:t>
            </a:r>
            <a:br>
              <a:rPr lang="ru-RU" sz="2800" b="1" smtClean="0"/>
            </a:br>
            <a:r>
              <a:rPr lang="ru-RU" sz="2800" i="1" smtClean="0"/>
              <a:t>Н.В. Тимофеев-Ресовский, российский генетик</a:t>
            </a:r>
          </a:p>
          <a:p>
            <a:r>
              <a:rPr lang="ru-RU" sz="2800" b="1" smtClean="0"/>
              <a:t>   «Потомком наследуются модели поведения и психологические установки предков»</a:t>
            </a:r>
            <a:br>
              <a:rPr lang="ru-RU" sz="2800" b="1" smtClean="0"/>
            </a:br>
            <a:r>
              <a:rPr lang="ru-RU" sz="2800" i="1" smtClean="0"/>
              <a:t>В.В. Докучаев, автор родологии</a:t>
            </a:r>
          </a:p>
          <a:p>
            <a:pPr>
              <a:buFont typeface="Wingdings 2" pitchFamily="18" charset="2"/>
              <a:buNone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21506" name="Picture 3" descr="C:\Users\Ирина\Pictures\родология в Контакте\43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352800"/>
            <a:ext cx="388620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http://rpt.smart-fox.info/wp-content/uploads/2016/04/docheri_rabotayushchih_materey_uspeshnee_v_zhiz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41449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0" y="1295400"/>
            <a:ext cx="8534400" cy="50752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</a:t>
            </a:r>
            <a:r>
              <a:rPr lang="ru-RU" sz="2800" smtClean="0"/>
              <a:t>Каждый Род развивается по своим законам, которые формируются с течением времени и путешествуют по Роду.</a:t>
            </a:r>
            <a:r>
              <a:rPr lang="ru-RU" smtClean="0"/>
              <a:t/>
            </a:r>
            <a:br>
              <a:rPr lang="ru-RU" smtClean="0"/>
            </a:br>
            <a:r>
              <a:rPr lang="ru-RU" sz="2800" smtClean="0"/>
              <a:t>Эти законы определяют </a:t>
            </a:r>
            <a:br>
              <a:rPr lang="ru-RU" sz="2800" smtClean="0"/>
            </a:br>
            <a:r>
              <a:rPr lang="ru-RU" sz="2800" smtClean="0"/>
              <a:t>наше поведение, то есть </a:t>
            </a:r>
            <a:br>
              <a:rPr lang="ru-RU" sz="2800" smtClean="0"/>
            </a:br>
            <a:r>
              <a:rPr lang="ru-RU" sz="2800" smtClean="0"/>
              <a:t>мы порой именно так :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 </a:t>
            </a:r>
            <a:r>
              <a:rPr lang="ru-RU" i="1" smtClean="0"/>
              <a:t>выбираем друзей….</a:t>
            </a:r>
            <a:br>
              <a:rPr lang="ru-RU" i="1" smtClean="0"/>
            </a:br>
            <a:r>
              <a:rPr lang="ru-RU" i="1" smtClean="0"/>
              <a:t>- выбираем профессию….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   - ведем хозяйство….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   - выбираем спутника </a:t>
            </a:r>
            <a:br>
              <a:rPr lang="ru-RU" i="1" smtClean="0"/>
            </a:br>
            <a:r>
              <a:rPr lang="ru-RU" i="1" smtClean="0"/>
              <a:t>жизни….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Законы </a:t>
            </a:r>
            <a:r>
              <a:rPr lang="ru-RU">
                <a:solidFill>
                  <a:schemeClr val="bg2">
                    <a:lumMod val="10000"/>
                  </a:schemeClr>
                </a:solidFill>
              </a:rPr>
              <a:t>Р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ода</a:t>
            </a:r>
            <a:endParaRPr lang="ru-RU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2531" name="Picture 2" descr="C:\Users\Ирина\Pictures\родология в Контакте\3.ti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362200"/>
            <a:ext cx="4368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1">
      <a:dk1>
        <a:srgbClr val="2C2900"/>
      </a:dk1>
      <a:lt1>
        <a:srgbClr val="7A610D"/>
      </a:lt1>
      <a:dk2>
        <a:srgbClr val="FFFBD0"/>
      </a:dk2>
      <a:lt2>
        <a:srgbClr val="F7E9BB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961</TotalTime>
  <Words>402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Constantia</vt:lpstr>
      <vt:lpstr>Arial</vt:lpstr>
      <vt:lpstr>Wingdings 2</vt:lpstr>
      <vt:lpstr>Calibri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Зачем знать историю своего Рода?</dc:title>
  <dc:creator>Ирина</dc:creator>
  <cp:lastModifiedBy>HP</cp:lastModifiedBy>
  <cp:revision>62</cp:revision>
  <dcterms:created xsi:type="dcterms:W3CDTF">2015-03-30T15:49:44Z</dcterms:created>
  <dcterms:modified xsi:type="dcterms:W3CDTF">2019-02-24T19:23:01Z</dcterms:modified>
</cp:coreProperties>
</file>